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7" r:id="rId1"/>
  </p:sldMasterIdLst>
  <p:notesMasterIdLst>
    <p:notesMasterId r:id="rId9"/>
  </p:notesMasterIdLst>
  <p:sldIdLst>
    <p:sldId id="256" r:id="rId2"/>
    <p:sldId id="299" r:id="rId3"/>
    <p:sldId id="300" r:id="rId4"/>
    <p:sldId id="301" r:id="rId5"/>
    <p:sldId id="305" r:id="rId6"/>
    <p:sldId id="307" r:id="rId7"/>
    <p:sldId id="308" r:id="rId8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50" autoAdjust="0"/>
    <p:restoredTop sz="95890" autoAdjust="0"/>
  </p:normalViewPr>
  <p:slideViewPr>
    <p:cSldViewPr>
      <p:cViewPr>
        <p:scale>
          <a:sx n="110" d="100"/>
          <a:sy n="110" d="100"/>
        </p:scale>
        <p:origin x="1488" y="1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6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430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30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200"/>
            </a:lvl1pPr>
          </a:lstStyle>
          <a:p>
            <a:pPr>
              <a:defRPr/>
            </a:pPr>
            <a:fld id="{DBF4F46C-F6E5-4903-97AC-B1762BBE8B6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5802425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dirty="0" smtClean="0">
                <a:latin typeface="Arial" panose="020B0604020202020204" pitchFamily="34" charset="0"/>
              </a:rPr>
              <a:t>https://www.w3.org/TR/soap12-part0/#L1185</a:t>
            </a:r>
            <a:endParaRPr lang="zh-CN" altLang="en-US" dirty="0" smtClean="0">
              <a:latin typeface="Arial" panose="020B0604020202020204" pitchFamily="34" charset="0"/>
            </a:endParaRPr>
          </a:p>
          <a:p>
            <a:r>
              <a:rPr lang="en-US" altLang="zh-CN" smtClean="0">
                <a:latin typeface="Arial" panose="020B0604020202020204" pitchFamily="34" charset="0"/>
              </a:rPr>
              <a:t>https://www.w3.org/TR/soap12-part0/#L10309</a:t>
            </a:r>
            <a:endParaRPr lang="zh-CN" altLang="en-US" smtClean="0">
              <a:latin typeface="Arial" panose="020B0604020202020204" pitchFamily="34" charset="0"/>
            </a:endParaRPr>
          </a:p>
          <a:p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512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8941DB96-C3F2-44A6-A44B-5D421DA47B9D}" type="slidenum">
              <a:rPr lang="en-US" altLang="zh-CN" smtClean="0"/>
              <a:pPr>
                <a:spcBef>
                  <a:spcPct val="0"/>
                </a:spcBef>
              </a:pPr>
              <a:t>1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4137752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>
                <a:latin typeface="Arial" panose="020B0604020202020204" pitchFamily="34" charset="0"/>
              </a:rPr>
              <a:t>面向实现的，以特定的编程的语言完成对于方法的定义，方法可以是面向过程的，也可以是面向对象的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远程过程服务器的地址，当前的方法名</a:t>
            </a:r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BA7AFDB2-5172-491D-A2D6-7CC2038EC95B}" type="slidenum">
              <a:rPr lang="en-US" altLang="zh-CN" smtClean="0"/>
              <a:pPr>
                <a:spcBef>
                  <a:spcPct val="0"/>
                </a:spcBef>
              </a:pPr>
              <a:t>2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600165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通过</a:t>
            </a:r>
            <a:r>
              <a:rPr lang="en-US" altLang="zh-CN" dirty="0" err="1" smtClean="0">
                <a:latin typeface="Arial" panose="020B0604020202020204" pitchFamily="34" charset="0"/>
              </a:rPr>
              <a:t>uri</a:t>
            </a:r>
            <a:r>
              <a:rPr lang="zh-CN" altLang="en-US" dirty="0" smtClean="0">
                <a:latin typeface="Arial" panose="020B0604020202020204" pitchFamily="34" charset="0"/>
              </a:rPr>
              <a:t>来给定方法最终名称，</a:t>
            </a:r>
            <a:r>
              <a:rPr lang="en-US" altLang="zh-CN" dirty="0" smtClean="0">
                <a:latin typeface="Arial" panose="020B0604020202020204" pitchFamily="34" charset="0"/>
              </a:rPr>
              <a:t>soap</a:t>
            </a:r>
            <a:r>
              <a:rPr lang="zh-CN" altLang="en-US" dirty="0" smtClean="0">
                <a:latin typeface="Arial" panose="020B0604020202020204" pitchFamily="34" charset="0"/>
              </a:rPr>
              <a:t>中是不包含任何</a:t>
            </a:r>
            <a:r>
              <a:rPr lang="en-US" altLang="zh-CN" dirty="0" err="1" smtClean="0">
                <a:latin typeface="Arial" panose="020B0604020202020204" pitchFamily="34" charset="0"/>
              </a:rPr>
              <a:t>uri</a:t>
            </a:r>
            <a:r>
              <a:rPr lang="zh-CN" altLang="en-US" dirty="0" smtClean="0">
                <a:latin typeface="Arial" panose="020B0604020202020204" pitchFamily="34" charset="0"/>
              </a:rPr>
              <a:t>信息的，如果有必要，把</a:t>
            </a:r>
            <a:r>
              <a:rPr lang="en-US" altLang="zh-CN" dirty="0" err="1" smtClean="0">
                <a:latin typeface="Arial" panose="020B0604020202020204" pitchFamily="34" charset="0"/>
              </a:rPr>
              <a:t>uri</a:t>
            </a:r>
            <a:r>
              <a:rPr lang="zh-CN" altLang="en-US" dirty="0" smtClean="0">
                <a:latin typeface="Arial" panose="020B0604020202020204" pitchFamily="34" charset="0"/>
              </a:rPr>
              <a:t>信息包含在</a:t>
            </a:r>
            <a:r>
              <a:rPr lang="en-US" altLang="zh-CN" dirty="0" smtClean="0">
                <a:latin typeface="Arial" panose="020B0604020202020204" pitchFamily="34" charset="0"/>
              </a:rPr>
              <a:t>header</a:t>
            </a:r>
            <a:r>
              <a:rPr lang="zh-CN" altLang="en-US" dirty="0" smtClean="0">
                <a:latin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</a:rPr>
              <a:t>block</a:t>
            </a:r>
            <a:r>
              <a:rPr lang="zh-CN" altLang="en-US" dirty="0" smtClean="0">
                <a:latin typeface="Arial" panose="020B0604020202020204" pitchFamily="34" charset="0"/>
              </a:rPr>
              <a:t>中间；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如果用一些例如</a:t>
            </a:r>
            <a:r>
              <a:rPr lang="en-US" altLang="zh-CN" dirty="0" smtClean="0">
                <a:latin typeface="Arial" panose="020B0604020202020204" pitchFamily="34" charset="0"/>
              </a:rPr>
              <a:t>http</a:t>
            </a:r>
            <a:r>
              <a:rPr lang="zh-CN" altLang="en-US" dirty="0" smtClean="0">
                <a:latin typeface="Arial" panose="020B0604020202020204" pitchFamily="34" charset="0"/>
              </a:rPr>
              <a:t>绑定等方式方法，当前</a:t>
            </a:r>
            <a:r>
              <a:rPr lang="en-US" altLang="zh-CN" dirty="0" smtClean="0">
                <a:latin typeface="Arial" panose="020B0604020202020204" pitchFamily="34" charset="0"/>
              </a:rPr>
              <a:t>Uri</a:t>
            </a:r>
            <a:r>
              <a:rPr lang="zh-CN" altLang="en-US" dirty="0" smtClean="0">
                <a:latin typeface="Arial" panose="020B0604020202020204" pitchFamily="34" charset="0"/>
              </a:rPr>
              <a:t>可以携带在具体的网络协议中间的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这里也可以以面向资源的方式提供</a:t>
            </a:r>
            <a:r>
              <a:rPr lang="en-US" altLang="zh-CN" dirty="0" err="1" smtClean="0">
                <a:latin typeface="Arial" panose="020B0604020202020204" pitchFamily="34" charset="0"/>
              </a:rPr>
              <a:t>uri</a:t>
            </a:r>
            <a:r>
              <a:rPr lang="zh-CN" altLang="en-US" dirty="0" smtClean="0">
                <a:latin typeface="Arial" panose="020B0604020202020204" pitchFamily="34" charset="0"/>
              </a:rPr>
              <a:t>，</a:t>
            </a:r>
            <a:r>
              <a:rPr lang="en-US" altLang="zh-CN" dirty="0" smtClean="0">
                <a:latin typeface="Arial" panose="020B0604020202020204" pitchFamily="34" charset="0"/>
              </a:rPr>
              <a:t>rest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06D28D30-67D0-4204-B828-848D5247FCA3}" type="slidenum">
              <a:rPr lang="en-US" altLang="zh-CN" smtClean="0"/>
              <a:pPr>
                <a:spcBef>
                  <a:spcPct val="0"/>
                </a:spcBef>
              </a:pPr>
              <a:t>3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774661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在</a:t>
            </a:r>
            <a:r>
              <a:rPr lang="en-US" altLang="zh-CN" dirty="0" smtClean="0">
                <a:latin typeface="Arial" panose="020B0604020202020204" pitchFamily="34" charset="0"/>
              </a:rPr>
              <a:t>body</a:t>
            </a:r>
            <a:r>
              <a:rPr lang="zh-CN" altLang="en-US" dirty="0" smtClean="0">
                <a:latin typeface="Arial" panose="020B0604020202020204" pitchFamily="34" charset="0"/>
              </a:rPr>
              <a:t>中，以方法名称的方式，提供根元素；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参数，预定信息（通过</a:t>
            </a:r>
            <a:r>
              <a:rPr lang="en-US" altLang="zh-CN" dirty="0" smtClean="0">
                <a:latin typeface="Arial" panose="020B0604020202020204" pitchFamily="34" charset="0"/>
              </a:rPr>
              <a:t>code</a:t>
            </a:r>
            <a:r>
              <a:rPr lang="zh-CN" altLang="en-US" dirty="0" smtClean="0">
                <a:latin typeface="Arial" panose="020B0604020202020204" pitchFamily="34" charset="0"/>
              </a:rPr>
              <a:t>来指定），信用卡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通过</a:t>
            </a:r>
            <a:r>
              <a:rPr lang="en-US" altLang="zh-CN" dirty="0" smtClean="0">
                <a:latin typeface="Arial" panose="020B0604020202020204" pitchFamily="34" charset="0"/>
              </a:rPr>
              <a:t>encoding</a:t>
            </a:r>
            <a:r>
              <a:rPr lang="zh-CN" altLang="en-US" baseline="0" dirty="0" smtClean="0">
                <a:latin typeface="Arial" panose="020B0604020202020204" pitchFamily="34" charset="0"/>
              </a:rPr>
              <a:t> </a:t>
            </a:r>
            <a:r>
              <a:rPr lang="en-US" altLang="zh-CN" baseline="0" dirty="0" smtClean="0">
                <a:latin typeface="Arial" panose="020B0604020202020204" pitchFamily="34" charset="0"/>
              </a:rPr>
              <a:t>style</a:t>
            </a:r>
            <a:r>
              <a:rPr lang="zh-CN" altLang="en-US" baseline="0" dirty="0" smtClean="0">
                <a:latin typeface="Arial" panose="020B0604020202020204" pitchFamily="34" charset="0"/>
              </a:rPr>
              <a:t>给定标准的</a:t>
            </a:r>
            <a:r>
              <a:rPr lang="en-US" altLang="zh-CN" baseline="0" dirty="0" err="1" smtClean="0">
                <a:latin typeface="Arial" panose="020B0604020202020204" pitchFamily="34" charset="0"/>
              </a:rPr>
              <a:t>uri</a:t>
            </a:r>
            <a:r>
              <a:rPr lang="zh-CN" altLang="en-US" baseline="0" dirty="0" smtClean="0">
                <a:latin typeface="Arial" panose="020B0604020202020204" pitchFamily="34" charset="0"/>
              </a:rPr>
              <a:t>，指定编码方式，通过标准的编码格式，所以下面的两个参数，可以按照某种方式被转化为远程服务器之上</a:t>
            </a:r>
            <a:r>
              <a:rPr lang="en-US" altLang="zh-CN" baseline="0" dirty="0" smtClean="0">
                <a:latin typeface="Arial" panose="020B0604020202020204" pitchFamily="34" charset="0"/>
              </a:rPr>
              <a:t>local</a:t>
            </a:r>
            <a:r>
              <a:rPr lang="zh-CN" altLang="en-US" baseline="0" dirty="0" smtClean="0">
                <a:latin typeface="Arial" panose="020B0604020202020204" pitchFamily="34" charset="0"/>
              </a:rPr>
              <a:t> </a:t>
            </a:r>
            <a:r>
              <a:rPr lang="en-US" altLang="zh-CN" baseline="0" dirty="0" smtClean="0">
                <a:latin typeface="Arial" panose="020B0604020202020204" pitchFamily="34" charset="0"/>
              </a:rPr>
              <a:t>code</a:t>
            </a:r>
            <a:r>
              <a:rPr lang="zh-CN" altLang="en-US" baseline="0" dirty="0" smtClean="0">
                <a:latin typeface="Arial" panose="020B0604020202020204" pitchFamily="34" charset="0"/>
              </a:rPr>
              <a:t>（本地代码），</a:t>
            </a:r>
            <a:r>
              <a:rPr lang="en-US" altLang="zh-CN" baseline="0" dirty="0" smtClean="0">
                <a:latin typeface="Arial" panose="020B0604020202020204" pitchFamily="34" charset="0"/>
              </a:rPr>
              <a:t>encoding</a:t>
            </a:r>
            <a:r>
              <a:rPr lang="zh-CN" altLang="en-US" baseline="0" dirty="0" smtClean="0">
                <a:latin typeface="Arial" panose="020B0604020202020204" pitchFamily="34" charset="0"/>
              </a:rPr>
              <a:t>定义了</a:t>
            </a:r>
            <a:r>
              <a:rPr lang="en-US" altLang="zh-CN" baseline="0" dirty="0" smtClean="0">
                <a:latin typeface="Arial" panose="020B0604020202020204" pitchFamily="34" charset="0"/>
              </a:rPr>
              <a:t>xml</a:t>
            </a:r>
            <a:r>
              <a:rPr lang="zh-CN" altLang="en-US" baseline="0" dirty="0" smtClean="0">
                <a:latin typeface="Arial" panose="020B0604020202020204" pitchFamily="34" charset="0"/>
              </a:rPr>
              <a:t>到</a:t>
            </a:r>
            <a:r>
              <a:rPr lang="en-US" altLang="zh-CN" baseline="0" dirty="0" smtClean="0">
                <a:latin typeface="Arial" panose="020B0604020202020204" pitchFamily="34" charset="0"/>
              </a:rPr>
              <a:t>local</a:t>
            </a:r>
            <a:r>
              <a:rPr lang="zh-CN" altLang="en-US" baseline="0" dirty="0" smtClean="0">
                <a:latin typeface="Arial" panose="020B0604020202020204" pitchFamily="34" charset="0"/>
              </a:rPr>
              <a:t> </a:t>
            </a:r>
            <a:r>
              <a:rPr lang="en-US" altLang="zh-CN" baseline="0" dirty="0" smtClean="0">
                <a:latin typeface="Arial" panose="020B0604020202020204" pitchFamily="34" charset="0"/>
              </a:rPr>
              <a:t>code</a:t>
            </a:r>
            <a:r>
              <a:rPr lang="zh-CN" altLang="en-US" baseline="0" dirty="0" smtClean="0">
                <a:latin typeface="Arial" panose="020B0604020202020204" pitchFamily="34" charset="0"/>
              </a:rPr>
              <a:t> 的转化方式，也可以有自己的定义方式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交给应用层，以</a:t>
            </a:r>
            <a:r>
              <a:rPr lang="en-US" altLang="zh-CN" dirty="0" smtClean="0">
                <a:latin typeface="Arial" panose="020B0604020202020204" pitchFamily="34" charset="0"/>
              </a:rPr>
              <a:t>soap</a:t>
            </a:r>
            <a:r>
              <a:rPr lang="zh-CN" altLang="en-US" dirty="0" smtClean="0">
                <a:latin typeface="Arial" panose="020B0604020202020204" pitchFamily="34" charset="0"/>
              </a:rPr>
              <a:t>无关的方式，进行实现的处理或者约定，</a:t>
            </a:r>
            <a:r>
              <a:rPr lang="en-US" altLang="zh-CN" dirty="0" smtClean="0">
                <a:latin typeface="Arial" panose="020B0604020202020204" pitchFamily="34" charset="0"/>
              </a:rPr>
              <a:t>transaction</a:t>
            </a:r>
            <a:r>
              <a:rPr lang="zh-CN" altLang="en-US" dirty="0" smtClean="0">
                <a:latin typeface="Arial" panose="020B0604020202020204" pitchFamily="34" charset="0"/>
              </a:rPr>
              <a:t>为附加信息</a:t>
            </a:r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88280C45-380E-42D3-BD24-AF8DBF31F6FF}" type="slidenum">
              <a:rPr lang="en-US" altLang="zh-CN" smtClean="0"/>
              <a:pPr>
                <a:spcBef>
                  <a:spcPct val="0"/>
                </a:spcBef>
              </a:pPr>
              <a:t>4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4258628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按照</a:t>
            </a:r>
            <a:r>
              <a:rPr lang="en-US" altLang="zh-CN" dirty="0" smtClean="0">
                <a:latin typeface="Arial" panose="020B0604020202020204" pitchFamily="34" charset="0"/>
              </a:rPr>
              <a:t>encoding</a:t>
            </a:r>
            <a:r>
              <a:rPr lang="zh-CN" altLang="en-US" baseline="0" dirty="0" smtClean="0">
                <a:latin typeface="Arial" panose="020B0604020202020204" pitchFamily="34" charset="0"/>
              </a:rPr>
              <a:t> </a:t>
            </a:r>
            <a:r>
              <a:rPr lang="en-US" altLang="zh-CN" baseline="0" dirty="0" smtClean="0">
                <a:latin typeface="Arial" panose="020B0604020202020204" pitchFamily="34" charset="0"/>
              </a:rPr>
              <a:t>style</a:t>
            </a:r>
            <a:r>
              <a:rPr lang="zh-CN" altLang="en-US" baseline="0" dirty="0" smtClean="0">
                <a:latin typeface="Arial" panose="020B0604020202020204" pitchFamily="34" charset="0"/>
              </a:rPr>
              <a:t> 把这个编为</a:t>
            </a:r>
            <a:r>
              <a:rPr lang="en-US" altLang="zh-CN" baseline="0" dirty="0" smtClean="0">
                <a:latin typeface="Arial" panose="020B0604020202020204" pitchFamily="34" charset="0"/>
              </a:rPr>
              <a:t>local</a:t>
            </a:r>
            <a:r>
              <a:rPr lang="zh-CN" altLang="en-US" baseline="0" dirty="0" smtClean="0">
                <a:latin typeface="Arial" panose="020B0604020202020204" pitchFamily="34" charset="0"/>
              </a:rPr>
              <a:t> </a:t>
            </a:r>
            <a:r>
              <a:rPr lang="en-US" altLang="zh-CN" baseline="0" dirty="0" smtClean="0">
                <a:latin typeface="Arial" panose="020B0604020202020204" pitchFamily="34" charset="0"/>
              </a:rPr>
              <a:t>native</a:t>
            </a:r>
            <a:r>
              <a:rPr lang="zh-CN" altLang="en-US" baseline="0" dirty="0" smtClean="0">
                <a:latin typeface="Arial" panose="020B0604020202020204" pitchFamily="34" charset="0"/>
              </a:rPr>
              <a:t> </a:t>
            </a:r>
            <a:r>
              <a:rPr lang="en-US" altLang="zh-CN" baseline="0" dirty="0" smtClean="0">
                <a:latin typeface="Arial" panose="020B0604020202020204" pitchFamily="34" charset="0"/>
              </a:rPr>
              <a:t>code</a:t>
            </a:r>
            <a:r>
              <a:rPr lang="zh-CN" altLang="en-US" baseline="0" dirty="0" smtClean="0">
                <a:latin typeface="Arial" panose="020B0604020202020204" pitchFamily="34" charset="0"/>
              </a:rPr>
              <a:t>，然后完成相关的处理或者操作，调用后台的某些代码，完成一个输出，输出的消息被携带在一个</a:t>
            </a:r>
            <a:r>
              <a:rPr lang="en-US" altLang="zh-CN" baseline="0" dirty="0" smtClean="0">
                <a:latin typeface="Arial" panose="020B0604020202020204" pitchFamily="34" charset="0"/>
              </a:rPr>
              <a:t>output</a:t>
            </a:r>
            <a:r>
              <a:rPr lang="zh-CN" altLang="en-US" baseline="0" dirty="0" smtClean="0">
                <a:latin typeface="Arial" panose="020B0604020202020204" pitchFamily="34" charset="0"/>
              </a:rPr>
              <a:t>，</a:t>
            </a:r>
            <a:r>
              <a:rPr lang="en-US" altLang="zh-CN" baseline="0" dirty="0" smtClean="0">
                <a:latin typeface="Arial" panose="020B0604020202020204" pitchFamily="34" charset="0"/>
              </a:rPr>
              <a:t>native</a:t>
            </a:r>
            <a:r>
              <a:rPr lang="zh-CN" altLang="en-US" baseline="0" dirty="0" smtClean="0">
                <a:latin typeface="Arial" panose="020B0604020202020204" pitchFamily="34" charset="0"/>
              </a:rPr>
              <a:t> </a:t>
            </a:r>
            <a:r>
              <a:rPr lang="en-US" altLang="zh-CN" baseline="0" dirty="0" smtClean="0">
                <a:latin typeface="Arial" panose="020B0604020202020204" pitchFamily="34" charset="0"/>
              </a:rPr>
              <a:t>code</a:t>
            </a:r>
            <a:r>
              <a:rPr lang="zh-CN" altLang="en-US" baseline="0" dirty="0" smtClean="0">
                <a:latin typeface="Arial" panose="020B0604020202020204" pitchFamily="34" charset="0"/>
              </a:rPr>
              <a:t>通过</a:t>
            </a:r>
            <a:r>
              <a:rPr lang="en-US" altLang="zh-CN" baseline="0" dirty="0" smtClean="0">
                <a:latin typeface="Arial" panose="020B0604020202020204" pitchFamily="34" charset="0"/>
              </a:rPr>
              <a:t>encoding</a:t>
            </a:r>
            <a:r>
              <a:rPr lang="zh-CN" altLang="en-US" baseline="0" dirty="0" smtClean="0">
                <a:latin typeface="Arial" panose="020B0604020202020204" pitchFamily="34" charset="0"/>
              </a:rPr>
              <a:t>  </a:t>
            </a:r>
            <a:r>
              <a:rPr lang="en-US" altLang="zh-CN" baseline="0" dirty="0" smtClean="0">
                <a:latin typeface="Arial" panose="020B0604020202020204" pitchFamily="34" charset="0"/>
              </a:rPr>
              <a:t>style</a:t>
            </a:r>
            <a:r>
              <a:rPr lang="zh-CN" altLang="en-US" baseline="0" dirty="0" smtClean="0">
                <a:latin typeface="Arial" panose="020B0604020202020204" pitchFamily="34" charset="0"/>
              </a:rPr>
              <a:t> 转化成</a:t>
            </a:r>
            <a:r>
              <a:rPr lang="en-US" altLang="zh-CN" baseline="0" dirty="0" smtClean="0">
                <a:latin typeface="Arial" panose="020B0604020202020204" pitchFamily="34" charset="0"/>
              </a:rPr>
              <a:t>xml</a:t>
            </a:r>
            <a:r>
              <a:rPr lang="zh-CN" altLang="en-US" baseline="0" dirty="0" smtClean="0">
                <a:latin typeface="Arial" panose="020B0604020202020204" pitchFamily="34" charset="0"/>
              </a:rPr>
              <a:t>，携带在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m:chargeReservationResponse</a:t>
            </a:r>
            <a:r>
              <a:rPr lang="en-US" altLang="zh-CN" sz="1200" dirty="0" smtClean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zh-CN" altLang="en-US" sz="1200" dirty="0" smtClean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中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D9A70E5-976A-4056-A66A-5EF46D697646}" type="slidenum">
              <a:rPr lang="en-US" altLang="zh-CN" smtClean="0"/>
              <a:pPr>
                <a:spcBef>
                  <a:spcPct val="0"/>
                </a:spcBef>
              </a:pPr>
              <a:t>5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996119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在一些过程，支持</a:t>
            </a:r>
            <a:r>
              <a:rPr lang="en-US" altLang="zh-CN" dirty="0" smtClean="0">
                <a:latin typeface="Arial" panose="020B0604020202020204" pitchFamily="34" charset="0"/>
              </a:rPr>
              <a:t>result</a:t>
            </a:r>
            <a:r>
              <a:rPr lang="zh-CN" altLang="en-US" dirty="0" smtClean="0">
                <a:latin typeface="Arial" panose="020B0604020202020204" pitchFamily="34" charset="0"/>
              </a:rPr>
              <a:t>元素，（</a:t>
            </a:r>
            <a:r>
              <a:rPr lang="en-US" altLang="zh-CN" dirty="0" err="1" smtClean="0">
                <a:latin typeface="Arial" panose="020B0604020202020204" pitchFamily="34" charset="0"/>
              </a:rPr>
              <a:t>rpc</a:t>
            </a:r>
            <a:r>
              <a:rPr lang="zh-CN" altLang="en-US" dirty="0" smtClean="0">
                <a:latin typeface="Arial" panose="020B0604020202020204" pitchFamily="34" charset="0"/>
              </a:rPr>
              <a:t>的命名空间之下定义的），满足</a:t>
            </a:r>
            <a:r>
              <a:rPr lang="en-US" altLang="zh-CN" dirty="0" smtClean="0">
                <a:latin typeface="Arial" panose="020B0604020202020204" pitchFamily="34" charset="0"/>
              </a:rPr>
              <a:t>native</a:t>
            </a:r>
            <a:r>
              <a:rPr lang="zh-CN" altLang="en-US" dirty="0" smtClean="0">
                <a:latin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</a:rPr>
              <a:t>code</a:t>
            </a:r>
            <a:r>
              <a:rPr lang="zh-CN" altLang="en-US" dirty="0" smtClean="0">
                <a:latin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</a:rPr>
              <a:t>return</a:t>
            </a:r>
            <a:r>
              <a:rPr lang="zh-CN" altLang="en-US" dirty="0" smtClean="0">
                <a:latin typeface="Arial" panose="020B0604020202020204" pitchFamily="34" charset="0"/>
              </a:rPr>
              <a:t>这个机制的映射关系，给定一个</a:t>
            </a:r>
            <a:r>
              <a:rPr lang="en-US" altLang="zh-CN" dirty="0" err="1" smtClean="0">
                <a:latin typeface="Arial" panose="020B0604020202020204" pitchFamily="34" charset="0"/>
              </a:rPr>
              <a:t>Qname</a:t>
            </a:r>
            <a:r>
              <a:rPr lang="zh-CN" altLang="en-US" dirty="0" smtClean="0">
                <a:latin typeface="Arial" panose="020B0604020202020204" pitchFamily="34" charset="0"/>
              </a:rPr>
              <a:t>，引用其他的</a:t>
            </a:r>
            <a:r>
              <a:rPr lang="en-US" altLang="zh-CN" dirty="0" smtClean="0">
                <a:latin typeface="Arial" panose="020B0604020202020204" pitchFamily="34" charset="0"/>
              </a:rPr>
              <a:t>element</a:t>
            </a:r>
            <a:r>
              <a:rPr lang="zh-CN" altLang="en-US" dirty="0" smtClean="0">
                <a:latin typeface="Arial" panose="020B0604020202020204" pitchFamily="34" charset="0"/>
              </a:rPr>
              <a:t>，</a:t>
            </a:r>
            <a:r>
              <a:rPr lang="en-US" altLang="zh-CN" dirty="0" smtClean="0">
                <a:latin typeface="Arial" panose="020B0604020202020204" pitchFamily="34" charset="0"/>
              </a:rPr>
              <a:t>element</a:t>
            </a:r>
            <a:r>
              <a:rPr lang="zh-CN" altLang="en-US" dirty="0" smtClean="0">
                <a:latin typeface="Arial" panose="020B0604020202020204" pitchFamily="34" charset="0"/>
              </a:rPr>
              <a:t>可以</a:t>
            </a:r>
            <a:r>
              <a:rPr lang="en-US" altLang="zh-CN" dirty="0" smtClean="0">
                <a:latin typeface="Arial" panose="020B0604020202020204" pitchFamily="34" charset="0"/>
              </a:rPr>
              <a:t>return</a:t>
            </a:r>
            <a:r>
              <a:rPr lang="zh-CN" altLang="en-US" dirty="0" smtClean="0">
                <a:latin typeface="Arial" panose="020B0604020202020204" pitchFamily="34" charset="0"/>
              </a:rPr>
              <a:t>一个复杂的数据类型，能够加以处理；</a:t>
            </a:r>
            <a:r>
              <a:rPr lang="en-US" altLang="zh-CN" dirty="0" smtClean="0">
                <a:latin typeface="Arial" panose="020B0604020202020204" pitchFamily="34" charset="0"/>
              </a:rPr>
              <a:t>result</a:t>
            </a:r>
            <a:r>
              <a:rPr lang="zh-CN" altLang="en-US" dirty="0" smtClean="0">
                <a:latin typeface="Arial" panose="020B0604020202020204" pitchFamily="34" charset="0"/>
              </a:rPr>
              <a:t>中没有出现，就没有没</a:t>
            </a:r>
            <a:r>
              <a:rPr lang="en-US" altLang="zh-CN" dirty="0" smtClean="0">
                <a:latin typeface="Arial" panose="020B0604020202020204" pitchFamily="34" charset="0"/>
              </a:rPr>
              <a:t>return</a:t>
            </a:r>
            <a:r>
              <a:rPr lang="zh-CN" altLang="en-US" dirty="0" smtClean="0">
                <a:latin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</a:rPr>
              <a:t>Value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1536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DE2189DC-3C1D-4FCD-BFE1-00356DD5639A}" type="slidenum">
              <a:rPr lang="en-US" altLang="zh-CN" smtClean="0"/>
              <a:pPr>
                <a:spcBef>
                  <a:spcPct val="0"/>
                </a:spcBef>
              </a:pPr>
              <a:t>6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3202673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dirty="0" err="1" smtClean="0">
                <a:latin typeface="Arial" panose="020B0604020202020204" pitchFamily="34" charset="0"/>
              </a:rPr>
              <a:t>rpc</a:t>
            </a:r>
            <a:r>
              <a:rPr lang="zh-CN" altLang="en-US" dirty="0" smtClean="0">
                <a:latin typeface="Arial" panose="020B0604020202020204" pitchFamily="34" charset="0"/>
              </a:rPr>
              <a:t>和底层协议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比如</a:t>
            </a:r>
            <a:r>
              <a:rPr lang="en-US" altLang="zh-CN" dirty="0" smtClean="0">
                <a:latin typeface="Arial" panose="020B0604020202020204" pitchFamily="34" charset="0"/>
              </a:rPr>
              <a:t>post</a:t>
            </a:r>
            <a:r>
              <a:rPr lang="zh-CN" altLang="en-US" dirty="0" smtClean="0">
                <a:latin typeface="Arial" panose="020B0604020202020204" pitchFamily="34" charset="0"/>
              </a:rPr>
              <a:t> </a:t>
            </a:r>
            <a:r>
              <a:rPr lang="en-US" altLang="zh-CN" dirty="0" err="1" smtClean="0">
                <a:latin typeface="Arial" panose="020B0604020202020204" pitchFamily="34" charset="0"/>
              </a:rPr>
              <a:t>reuqest</a:t>
            </a:r>
            <a:r>
              <a:rPr lang="zh-CN" altLang="en-US" dirty="0" smtClean="0">
                <a:latin typeface="Arial" panose="020B0604020202020204" pitchFamily="34" charset="0"/>
              </a:rPr>
              <a:t>和</a:t>
            </a:r>
            <a:r>
              <a:rPr lang="en-US" altLang="zh-CN" dirty="0" smtClean="0">
                <a:latin typeface="Arial" panose="020B0604020202020204" pitchFamily="34" charset="0"/>
              </a:rPr>
              <a:t>response</a:t>
            </a:r>
            <a:r>
              <a:rPr lang="zh-CN" altLang="en-US" dirty="0" smtClean="0">
                <a:latin typeface="Arial" panose="020B0604020202020204" pitchFamily="34" charset="0"/>
              </a:rPr>
              <a:t>关联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定义这个样一个消息传递模式，只要能满足 </a:t>
            </a:r>
            <a:r>
              <a:rPr lang="en-US" altLang="zh-CN" dirty="0" err="1" smtClean="0">
                <a:latin typeface="Arial" panose="020B0604020202020204" pitchFamily="34" charset="0"/>
              </a:rPr>
              <a:t>mep</a:t>
            </a:r>
            <a:r>
              <a:rPr lang="zh-CN" altLang="en-US" dirty="0" smtClean="0">
                <a:latin typeface="Arial" panose="020B0604020202020204" pitchFamily="34" charset="0"/>
              </a:rPr>
              <a:t>，</a:t>
            </a:r>
            <a:r>
              <a:rPr lang="en-US" altLang="zh-CN" dirty="0" smtClean="0">
                <a:latin typeface="Arial" panose="020B0604020202020204" pitchFamily="34" charset="0"/>
              </a:rPr>
              <a:t>soap</a:t>
            </a:r>
            <a:r>
              <a:rPr lang="zh-CN" altLang="en-US" dirty="0" smtClean="0">
                <a:latin typeface="Arial" panose="020B0604020202020204" pitchFamily="34" charset="0"/>
              </a:rPr>
              <a:t>消息能够通过底层网络传输协议关联</a:t>
            </a:r>
          </a:p>
          <a:p>
            <a:endParaRPr lang="zh-CN" altLang="en-US" dirty="0" smtClean="0">
              <a:latin typeface="Arial" panose="020B0604020202020204" pitchFamily="34" charset="0"/>
            </a:endParaRPr>
          </a:p>
          <a:p>
            <a:r>
              <a:rPr lang="zh-CN" altLang="en-US" dirty="0" smtClean="0">
                <a:latin typeface="Arial" panose="020B0604020202020204" pitchFamily="34" charset="0"/>
              </a:rPr>
              <a:t>可是，不一定可靠，</a:t>
            </a:r>
            <a:r>
              <a:rPr lang="en-US" altLang="zh-CN" dirty="0" err="1" smtClean="0">
                <a:latin typeface="Arial" panose="020B0604020202020204" pitchFamily="34" charset="0"/>
              </a:rPr>
              <a:t>rpc</a:t>
            </a:r>
            <a:r>
              <a:rPr lang="zh-CN" altLang="en-US" dirty="0" smtClean="0">
                <a:latin typeface="Arial" panose="020B0604020202020204" pitchFamily="34" charset="0"/>
              </a:rPr>
              <a:t>在实现层级究竟是什么传输方式，假设不能用</a:t>
            </a:r>
            <a:r>
              <a:rPr lang="en-US" altLang="zh-CN" dirty="0" smtClean="0">
                <a:latin typeface="Arial" panose="020B0604020202020204" pitchFamily="34" charset="0"/>
              </a:rPr>
              <a:t>http</a:t>
            </a:r>
            <a:r>
              <a:rPr lang="zh-CN" altLang="en-US" dirty="0" smtClean="0">
                <a:latin typeface="Arial" panose="020B0604020202020204" pitchFamily="34" charset="0"/>
              </a:rPr>
              <a:t>，只能用</a:t>
            </a:r>
            <a:r>
              <a:rPr lang="en-US" altLang="zh-CN" dirty="0" err="1" smtClean="0">
                <a:latin typeface="Arial" panose="020B0604020202020204" pitchFamily="34" charset="0"/>
              </a:rPr>
              <a:t>smtp</a:t>
            </a:r>
            <a:r>
              <a:rPr lang="zh-CN" altLang="en-US" dirty="0" smtClean="0">
                <a:latin typeface="Arial" panose="020B0604020202020204" pitchFamily="34" charset="0"/>
              </a:rPr>
              <a:t>完成</a:t>
            </a:r>
            <a:r>
              <a:rPr lang="en-US" altLang="zh-CN" dirty="0" err="1" smtClean="0">
                <a:latin typeface="Arial" panose="020B0604020202020204" pitchFamily="34" charset="0"/>
              </a:rPr>
              <a:t>rpc</a:t>
            </a:r>
            <a:r>
              <a:rPr lang="zh-CN" altLang="en-US" dirty="0" smtClean="0">
                <a:latin typeface="Arial" panose="020B0604020202020204" pitchFamily="34" charset="0"/>
              </a:rPr>
              <a:t>操作，可是不支持</a:t>
            </a:r>
            <a:r>
              <a:rPr lang="en-US" altLang="zh-CN" dirty="0" err="1" smtClean="0">
                <a:latin typeface="Arial" panose="020B0604020202020204" pitchFamily="34" charset="0"/>
              </a:rPr>
              <a:t>mep</a:t>
            </a:r>
            <a:r>
              <a:rPr lang="zh-CN" altLang="en-US" dirty="0" smtClean="0">
                <a:latin typeface="Arial" panose="020B0604020202020204" pitchFamily="34" charset="0"/>
              </a:rPr>
              <a:t>，不一定</a:t>
            </a:r>
            <a:r>
              <a:rPr lang="en-US" altLang="zh-CN" dirty="0" smtClean="0">
                <a:latin typeface="Arial" panose="020B0604020202020204" pitchFamily="34" charset="0"/>
              </a:rPr>
              <a:t>2</a:t>
            </a:r>
            <a:r>
              <a:rPr lang="zh-CN" altLang="en-US" dirty="0" smtClean="0">
                <a:latin typeface="Arial" panose="020B0604020202020204" pitchFamily="34" charset="0"/>
              </a:rPr>
              <a:t>个邮件消息关联，在基于</a:t>
            </a:r>
            <a:r>
              <a:rPr lang="en-US" altLang="zh-CN" dirty="0" err="1" smtClean="0">
                <a:latin typeface="Arial" panose="020B0604020202020204" pitchFamily="34" charset="0"/>
              </a:rPr>
              <a:t>rpc</a:t>
            </a:r>
            <a:r>
              <a:rPr lang="zh-CN" altLang="en-US" dirty="0" smtClean="0">
                <a:latin typeface="Arial" panose="020B0604020202020204" pitchFamily="34" charset="0"/>
              </a:rPr>
              <a:t>应用之间，所以都在</a:t>
            </a:r>
            <a:r>
              <a:rPr lang="en-US" altLang="zh-CN" dirty="0" smtClean="0">
                <a:latin typeface="Arial" panose="020B0604020202020204" pitchFamily="34" charset="0"/>
              </a:rPr>
              <a:t>header</a:t>
            </a:r>
            <a:r>
              <a:rPr lang="zh-CN" altLang="en-US" dirty="0" smtClean="0">
                <a:latin typeface="Arial" panose="020B0604020202020204" pitchFamily="34" charset="0"/>
              </a:rPr>
              <a:t>中放一个关联的</a:t>
            </a:r>
            <a:r>
              <a:rPr lang="en-US" altLang="zh-CN" dirty="0" smtClean="0">
                <a:latin typeface="Arial" panose="020B0604020202020204" pitchFamily="34" charset="0"/>
              </a:rPr>
              <a:t>id</a:t>
            </a:r>
            <a:r>
              <a:rPr lang="zh-CN" altLang="en-US" dirty="0" smtClean="0">
                <a:latin typeface="Arial" panose="020B0604020202020204" pitchFamily="34" charset="0"/>
              </a:rPr>
              <a:t>，独立于传输机制</a:t>
            </a:r>
          </a:p>
          <a:p>
            <a:r>
              <a:rPr lang="en-US" altLang="zh-CN" dirty="0" err="1" smtClean="0">
                <a:latin typeface="Arial" panose="020B0604020202020204" pitchFamily="34" charset="0"/>
              </a:rPr>
              <a:t>Smtp</a:t>
            </a:r>
            <a:r>
              <a:rPr lang="zh-CN" altLang="en-US" dirty="0" smtClean="0">
                <a:latin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</a:rPr>
              <a:t>http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345B56E5-A5FC-49B4-A991-7834355F0E5A}" type="slidenum">
              <a:rPr lang="en-US" altLang="zh-CN" smtClean="0"/>
              <a:pPr>
                <a:spcBef>
                  <a:spcPct val="0"/>
                </a:spcBef>
              </a:pPr>
              <a:t>7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296962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109580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9581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2A6E83-79D0-48F6-A9EF-4262089405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64291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14FC9-A129-4320-BC78-8202CCCE271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1862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01782C-063B-42D0-8109-95FAC913C4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46037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4A62CC-002A-41AE-8830-A3E1713EF21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77078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13AD8F-7C36-4C2B-8933-402BC80067B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41766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268B03-ACB2-43E5-95B3-5F9A6BC03F0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3163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D9EF04-DA0A-4B3A-95EA-B9B9EECDBE6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59949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9F17AE-3787-4229-AFA5-82F5F9A2E42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91876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169A59-563D-4B34-BF31-A167718084A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9510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EF8616-CC11-4727-8313-BD342D3091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21161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EC0BC3-EC19-4798-8040-48C3276FA65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43717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8553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0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855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FontTx/>
              <a:buNone/>
              <a:defRPr sz="10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855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000"/>
            </a:lvl1pPr>
          </a:lstStyle>
          <a:p>
            <a:pPr>
              <a:defRPr/>
            </a:pPr>
            <a:fld id="{8C083D7D-A054-4EBD-AA9A-DDC37908514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0" r:id="rId1"/>
    <p:sldLayoutId id="2147484270" r:id="rId2"/>
    <p:sldLayoutId id="2147484271" r:id="rId3"/>
    <p:sldLayoutId id="2147484272" r:id="rId4"/>
    <p:sldLayoutId id="2147484273" r:id="rId5"/>
    <p:sldLayoutId id="2147484274" r:id="rId6"/>
    <p:sldLayoutId id="2147484275" r:id="rId7"/>
    <p:sldLayoutId id="2147484276" r:id="rId8"/>
    <p:sldLayoutId id="2147484277" r:id="rId9"/>
    <p:sldLayoutId id="2147484278" r:id="rId10"/>
    <p:sldLayoutId id="214748427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4.xml"/><Relationship Id="rId6" Type="http://schemas.openxmlformats.org/officeDocument/2006/relationships/image" Target="../media/image1.png"/><Relationship Id="rId1" Type="http://schemas.openxmlformats.org/officeDocument/2006/relationships/tags" Target="../tags/tag1.xml"/><Relationship Id="rId2" Type="http://schemas.microsoft.com/office/2007/relationships/media" Target="../media/media2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5.xml"/><Relationship Id="rId6" Type="http://schemas.openxmlformats.org/officeDocument/2006/relationships/image" Target="../media/image1.png"/><Relationship Id="rId1" Type="http://schemas.openxmlformats.org/officeDocument/2006/relationships/tags" Target="../tags/tag2.xml"/><Relationship Id="rId2" Type="http://schemas.microsoft.com/office/2007/relationships/media" Target="../media/media3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6.xml"/><Relationship Id="rId6" Type="http://schemas.openxmlformats.org/officeDocument/2006/relationships/image" Target="../media/image1.png"/><Relationship Id="rId1" Type="http://schemas.openxmlformats.org/officeDocument/2006/relationships/tags" Target="../tags/tag3.xml"/><Relationship Id="rId2" Type="http://schemas.microsoft.com/office/2007/relationships/media" Target="../media/media4.m4a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Remote Procedure Calls</a:t>
            </a:r>
            <a:br>
              <a:rPr lang="en-US" altLang="zh-CN" dirty="0" smtClean="0"/>
            </a:br>
            <a:r>
              <a:rPr lang="en-US" altLang="zh-CN" sz="1600" dirty="0" smtClean="0"/>
              <a:t>SOAP 1.2</a:t>
            </a:r>
            <a:br>
              <a:rPr lang="en-US" altLang="zh-CN" sz="1600" dirty="0" smtClean="0"/>
            </a:br>
            <a:r>
              <a:rPr lang="en-US" altLang="zh-CN" sz="1600" dirty="0" smtClean="0"/>
              <a:t/>
            </a:r>
            <a:br>
              <a:rPr lang="en-US" altLang="zh-CN" sz="1600" dirty="0" smtClean="0"/>
            </a:br>
            <a:r>
              <a:rPr lang="en-US" altLang="zh-CN" sz="1600" dirty="0" smtClean="0"/>
              <a:t>Mainly based on </a:t>
            </a:r>
            <a:br>
              <a:rPr lang="en-US" altLang="zh-CN" sz="1600" dirty="0" smtClean="0"/>
            </a:br>
            <a:r>
              <a:rPr lang="en-US" altLang="zh-CN" sz="1600" dirty="0" smtClean="0"/>
              <a:t>W3C Recommendation part 0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zh-CN" altLang="en-US" sz="2800" dirty="0" smtClean="0"/>
              <a:t>周小帆</a:t>
            </a:r>
          </a:p>
          <a:p>
            <a:pPr eaLnBrk="1" hangingPunct="1"/>
            <a:r>
              <a:rPr lang="zh-CN" altLang="en-US" sz="2800" dirty="0" smtClean="0"/>
              <a:t>第</a:t>
            </a:r>
            <a:r>
              <a:rPr lang="en-US" altLang="zh-CN" sz="2800" dirty="0" smtClean="0"/>
              <a:t>2</a:t>
            </a:r>
            <a:r>
              <a:rPr lang="zh-CN" altLang="en-US" sz="2800" dirty="0" smtClean="0"/>
              <a:t>组</a:t>
            </a:r>
            <a:endParaRPr lang="en-US" altLang="zh-CN" sz="2800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20"/>
    </mc:Choice>
    <mc:Fallback xmlns="">
      <p:transition spd="slow" advTm="1782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Remote Procedure Calls (1/2)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zh-CN" altLang="en-US" sz="2400" dirty="0"/>
              <a:t>使用</a:t>
            </a:r>
            <a:r>
              <a:rPr lang="en-US" altLang="zh-CN" sz="2400" dirty="0" smtClean="0"/>
              <a:t>RPC</a:t>
            </a:r>
            <a:r>
              <a:rPr lang="zh-CN" altLang="en-US" sz="2400" dirty="0" smtClean="0"/>
              <a:t>：对</a:t>
            </a:r>
            <a:r>
              <a:rPr lang="zh-CN" altLang="en-US" sz="2400" dirty="0"/>
              <a:t>某个</a:t>
            </a:r>
            <a:r>
              <a:rPr lang="zh-CN" altLang="en-US" sz="2400" dirty="0" smtClean="0"/>
              <a:t>程序行为建模</a:t>
            </a:r>
          </a:p>
          <a:p>
            <a:pPr>
              <a:defRPr/>
            </a:pPr>
            <a:r>
              <a:rPr lang="zh-CN" altLang="en-US" sz="2400" dirty="0" smtClean="0"/>
              <a:t>要求：交换</a:t>
            </a:r>
            <a:r>
              <a:rPr lang="zh-CN" altLang="en-US" sz="2400" dirty="0"/>
              <a:t>的消息</a:t>
            </a:r>
            <a:r>
              <a:rPr lang="zh-CN" altLang="en-US" sz="2400" dirty="0" smtClean="0"/>
              <a:t>符合 远程调用 及 其返回 的</a:t>
            </a:r>
            <a:r>
              <a:rPr lang="zh-CN" altLang="en-US" sz="2400" dirty="0"/>
              <a:t>预定义</a:t>
            </a:r>
            <a:r>
              <a:rPr lang="zh-CN" altLang="en-US" sz="2400" dirty="0" smtClean="0"/>
              <a:t>描述</a:t>
            </a:r>
            <a:r>
              <a:rPr lang="en-US" altLang="zh-CN" sz="2200" dirty="0" smtClean="0"/>
              <a:t>.</a:t>
            </a:r>
            <a:endParaRPr lang="zh-CN" altLang="en-US" sz="2200" dirty="0" smtClean="0"/>
          </a:p>
          <a:p>
            <a:pPr>
              <a:defRPr/>
            </a:pPr>
            <a:r>
              <a:rPr lang="zh-CN" altLang="en-US" sz="2400" dirty="0"/>
              <a:t>本质上是面向实现的。特定编程语言完成对方法的定义，通过</a:t>
            </a:r>
            <a:r>
              <a:rPr lang="en-US" altLang="zh-CN" sz="2400" dirty="0"/>
              <a:t>xml</a:t>
            </a:r>
            <a:r>
              <a:rPr lang="zh-CN" altLang="en-US" sz="2400" dirty="0"/>
              <a:t>来给定对方法调用的</a:t>
            </a:r>
            <a:r>
              <a:rPr lang="zh-CN" altLang="en-US" sz="2400" dirty="0" smtClean="0"/>
              <a:t>请求</a:t>
            </a:r>
          </a:p>
          <a:p>
            <a:pPr>
              <a:defRPr/>
            </a:pPr>
            <a:r>
              <a:rPr lang="zh-CN" altLang="en-US" sz="2400" dirty="0" smtClean="0"/>
              <a:t>目标：利用</a:t>
            </a:r>
            <a:r>
              <a:rPr lang="en-US" altLang="zh-CN" sz="2400" dirty="0" smtClean="0"/>
              <a:t>xml</a:t>
            </a:r>
            <a:r>
              <a:rPr lang="zh-CN" altLang="en-US" sz="2400" dirty="0" smtClean="0"/>
              <a:t>的扩展性和灵活性，封装远程方法调用</a:t>
            </a:r>
            <a:endParaRPr lang="zh-CN" altLang="en-US" sz="2400" dirty="0"/>
          </a:p>
          <a:p>
            <a:pPr>
              <a:defRPr/>
            </a:pPr>
            <a:r>
              <a:rPr lang="zh-CN" altLang="en-US" sz="2200" dirty="0" smtClean="0"/>
              <a:t>一个</a:t>
            </a:r>
            <a:r>
              <a:rPr lang="en-US" altLang="zh-CN" sz="2200" dirty="0" smtClean="0"/>
              <a:t>SOAP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RPC</a:t>
            </a:r>
            <a:r>
              <a:rPr lang="zh-CN" altLang="en-US" sz="2200" dirty="0" smtClean="0"/>
              <a:t>包含的信息有：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US" sz="2200" dirty="0">
                <a:cs typeface="+mn-cs"/>
              </a:rPr>
              <a:t>目标的</a:t>
            </a:r>
            <a:r>
              <a:rPr lang="en-US" altLang="zh-CN" sz="2200" dirty="0">
                <a:cs typeface="+mn-cs"/>
              </a:rPr>
              <a:t>SOAP</a:t>
            </a:r>
            <a:r>
              <a:rPr lang="zh-CN" altLang="en-US" sz="2200" dirty="0">
                <a:cs typeface="+mn-cs"/>
              </a:rPr>
              <a:t>节点的</a:t>
            </a:r>
            <a:r>
              <a:rPr lang="zh-CN" altLang="en-US" sz="2200" dirty="0">
                <a:solidFill>
                  <a:srgbClr val="FF0000"/>
                </a:solidFill>
                <a:cs typeface="+mn-cs"/>
              </a:rPr>
              <a:t>地址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US" sz="2200" dirty="0">
                <a:cs typeface="+mn-cs"/>
              </a:rPr>
              <a:t>程序或方法</a:t>
            </a:r>
            <a:r>
              <a:rPr lang="zh-CN" altLang="en-US" sz="2200" dirty="0">
                <a:solidFill>
                  <a:srgbClr val="FF0000"/>
                </a:solidFill>
                <a:cs typeface="+mn-cs"/>
              </a:rPr>
              <a:t>名称</a:t>
            </a:r>
            <a:r>
              <a:rPr lang="zh-CN" altLang="en-US" sz="2200" dirty="0">
                <a:cs typeface="+mn-cs"/>
              </a:rPr>
              <a:t> 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US" sz="2200" dirty="0" smtClean="0">
                <a:cs typeface="+mn-cs"/>
              </a:rPr>
              <a:t>传递的</a:t>
            </a:r>
            <a:r>
              <a:rPr lang="zh-CN" altLang="en-US" sz="2200" dirty="0" smtClean="0">
                <a:solidFill>
                  <a:srgbClr val="FF0000"/>
                </a:solidFill>
                <a:cs typeface="+mn-cs"/>
              </a:rPr>
              <a:t>参数</a:t>
            </a:r>
            <a:r>
              <a:rPr lang="zh-CN" altLang="en-US" sz="2200" dirty="0" smtClean="0">
                <a:cs typeface="+mn-cs"/>
              </a:rPr>
              <a:t>（输出参数，返回值）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US" sz="2200" dirty="0" smtClean="0">
                <a:cs typeface="+mn-cs"/>
              </a:rPr>
              <a:t>对参数的</a:t>
            </a:r>
            <a:r>
              <a:rPr lang="zh-CN" altLang="en-US" sz="2200" dirty="0" smtClean="0">
                <a:solidFill>
                  <a:srgbClr val="FF0000"/>
                </a:solidFill>
                <a:cs typeface="+mn-cs"/>
              </a:rPr>
              <a:t>隔离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US" sz="2200" dirty="0" smtClean="0">
                <a:cs typeface="+mn-cs"/>
              </a:rPr>
              <a:t>将</a:t>
            </a:r>
            <a:r>
              <a:rPr lang="zh-CN" altLang="en-US" sz="2200" dirty="0">
                <a:cs typeface="+mn-cs"/>
              </a:rPr>
              <a:t>用于传达</a:t>
            </a:r>
            <a:r>
              <a:rPr lang="en-US" altLang="zh-CN" sz="2200" dirty="0">
                <a:cs typeface="+mn-cs"/>
              </a:rPr>
              <a:t>RPC</a:t>
            </a:r>
            <a:r>
              <a:rPr lang="zh-CN" altLang="en-US" sz="2200" dirty="0">
                <a:cs typeface="+mn-cs"/>
              </a:rPr>
              <a:t>的</a:t>
            </a:r>
            <a:r>
              <a:rPr lang="zh-CN" altLang="en-US" sz="2200" dirty="0">
                <a:solidFill>
                  <a:srgbClr val="FF0000"/>
                </a:solidFill>
                <a:cs typeface="+mn-cs"/>
              </a:rPr>
              <a:t>消息交换</a:t>
            </a:r>
            <a:r>
              <a:rPr lang="zh-CN" altLang="en-US" sz="2200" dirty="0" smtClean="0">
                <a:solidFill>
                  <a:srgbClr val="FF0000"/>
                </a:solidFill>
                <a:cs typeface="+mn-cs"/>
              </a:rPr>
              <a:t>模式</a:t>
            </a:r>
            <a:r>
              <a:rPr lang="en-US" altLang="zh-CN" sz="2200" dirty="0" smtClean="0">
                <a:solidFill>
                  <a:srgbClr val="FF0000"/>
                </a:solidFill>
                <a:cs typeface="+mn-cs"/>
              </a:rPr>
              <a:t>MEP</a:t>
            </a:r>
            <a:r>
              <a:rPr lang="zh-CN" altLang="en-US" sz="2200" dirty="0" smtClean="0">
                <a:cs typeface="+mn-cs"/>
              </a:rPr>
              <a:t>，</a:t>
            </a:r>
            <a:r>
              <a:rPr lang="zh-CN" altLang="en-US" sz="2200" dirty="0">
                <a:cs typeface="+mn-cs"/>
              </a:rPr>
              <a:t>以及要使用的所谓的“</a:t>
            </a:r>
            <a:r>
              <a:rPr lang="en-US" altLang="zh-CN" sz="2200" dirty="0">
                <a:cs typeface="+mn-cs"/>
              </a:rPr>
              <a:t>Web</a:t>
            </a:r>
            <a:r>
              <a:rPr lang="zh-CN" altLang="en-US" sz="2200" dirty="0">
                <a:cs typeface="+mn-cs"/>
              </a:rPr>
              <a:t>方法”的</a:t>
            </a:r>
            <a:r>
              <a:rPr lang="zh-CN" altLang="en-US" sz="2200" dirty="0" smtClean="0">
                <a:cs typeface="+mn-cs"/>
              </a:rPr>
              <a:t>标识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lang="zh-CN" altLang="en-US" sz="2200" dirty="0" smtClean="0">
                <a:cs typeface="+mn-cs"/>
              </a:rPr>
              <a:t>可以</a:t>
            </a:r>
            <a:r>
              <a:rPr lang="zh-CN" altLang="en-US" sz="2200" dirty="0">
                <a:cs typeface="+mn-cs"/>
              </a:rPr>
              <a:t>作为</a:t>
            </a:r>
            <a:r>
              <a:rPr lang="en-US" altLang="zh-CN" sz="2200" dirty="0" smtClean="0">
                <a:cs typeface="+mn-cs"/>
              </a:rPr>
              <a:t>SOAP</a:t>
            </a:r>
            <a:r>
              <a:rPr lang="en-US" altLang="zh-CN" sz="2200" dirty="0">
                <a:cs typeface="+mn-cs"/>
              </a:rPr>
              <a:t> </a:t>
            </a:r>
            <a:r>
              <a:rPr lang="en-US" altLang="zh-CN" sz="2200" dirty="0" smtClean="0">
                <a:cs typeface="+mn-cs"/>
              </a:rPr>
              <a:t>header block</a:t>
            </a:r>
            <a:r>
              <a:rPr lang="zh-CN" altLang="en-US" sz="2200" dirty="0" smtClean="0">
                <a:cs typeface="+mn-cs"/>
              </a:rPr>
              <a:t>的</a:t>
            </a:r>
            <a:r>
              <a:rPr lang="zh-CN" altLang="en-US" sz="2200" dirty="0">
                <a:cs typeface="+mn-cs"/>
              </a:rPr>
              <a:t>一部分携带的</a:t>
            </a:r>
            <a:r>
              <a:rPr lang="zh-CN" altLang="en-US" sz="2200" dirty="0" smtClean="0">
                <a:cs typeface="+mn-cs"/>
              </a:rPr>
              <a:t>数据（可选的）</a:t>
            </a:r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0D71E692-872C-42C1-87B7-770C073CF725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en-US" altLang="zh-CN" sz="100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003"/>
    </mc:Choice>
    <mc:Fallback xmlns="">
      <p:transition spd="slow" advTm="129003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Remote Procedure Calls (2/2)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zh-CN" sz="2400" dirty="0" smtClean="0"/>
              <a:t>Item1:</a:t>
            </a:r>
            <a:r>
              <a:rPr lang="zh-CN" altLang="en-US" sz="2400" dirty="0" smtClean="0"/>
              <a:t>从</a:t>
            </a:r>
            <a:r>
              <a:rPr lang="en-US" altLang="zh-CN" sz="2400" dirty="0"/>
              <a:t>SOAP</a:t>
            </a:r>
            <a:r>
              <a:rPr lang="zh-CN" altLang="en-US" sz="2400" dirty="0"/>
              <a:t>的角度来看，存在一个“包含”或“支持”</a:t>
            </a:r>
            <a:r>
              <a:rPr lang="en-US" altLang="zh-CN" sz="2400" dirty="0"/>
              <a:t>RPC</a:t>
            </a:r>
            <a:r>
              <a:rPr lang="zh-CN" altLang="en-US" sz="2400" dirty="0"/>
              <a:t>目标的</a:t>
            </a:r>
            <a:r>
              <a:rPr lang="en-US" altLang="zh-CN" sz="2400" dirty="0"/>
              <a:t>SOAP</a:t>
            </a:r>
            <a:r>
              <a:rPr lang="zh-CN" altLang="en-US" sz="2400" dirty="0"/>
              <a:t>节点。</a:t>
            </a:r>
            <a:r>
              <a:rPr lang="zh-CN" altLang="en-US" sz="2400" dirty="0" smtClean="0"/>
              <a:t>它发挥最终</a:t>
            </a:r>
            <a:r>
              <a:rPr lang="zh-CN" altLang="en-US" sz="2400" dirty="0"/>
              <a:t>的</a:t>
            </a:r>
            <a:r>
              <a:rPr lang="en-US" altLang="zh-CN" sz="2400" dirty="0"/>
              <a:t>SOAP</a:t>
            </a:r>
            <a:r>
              <a:rPr lang="zh-CN" altLang="en-US" sz="2400" dirty="0" smtClean="0"/>
              <a:t>接收者</a:t>
            </a:r>
            <a:r>
              <a:rPr lang="zh-CN" altLang="en-US" sz="2400" dirty="0"/>
              <a:t>的作用</a:t>
            </a:r>
            <a:r>
              <a:rPr lang="zh-CN" altLang="en-US" sz="2400" dirty="0" smtClean="0"/>
              <a:t>。</a:t>
            </a:r>
            <a:endParaRPr lang="en-US" altLang="zh-CN" sz="2400" dirty="0"/>
          </a:p>
          <a:p>
            <a:pPr>
              <a:lnSpc>
                <a:spcPct val="120000"/>
              </a:lnSpc>
              <a:defRPr/>
            </a:pPr>
            <a:r>
              <a:rPr lang="zh-CN" altLang="en-US" sz="2400" dirty="0" smtClean="0"/>
              <a:t>最终接受者可以</a:t>
            </a:r>
            <a:r>
              <a:rPr lang="zh-CN" altLang="en-US" sz="2400" dirty="0"/>
              <a:t>通过查找其</a:t>
            </a:r>
            <a:r>
              <a:rPr lang="en-US" altLang="zh-CN" sz="2400" dirty="0"/>
              <a:t>URI</a:t>
            </a:r>
            <a:r>
              <a:rPr lang="zh-CN" altLang="en-US" sz="2400" dirty="0"/>
              <a:t>来</a:t>
            </a:r>
            <a:r>
              <a:rPr lang="zh-CN" altLang="en-US" sz="2400" dirty="0" smtClean="0"/>
              <a:t>识别过程</a:t>
            </a:r>
            <a:r>
              <a:rPr lang="zh-CN" altLang="en-US" sz="2400" dirty="0"/>
              <a:t>或</a:t>
            </a:r>
            <a:r>
              <a:rPr lang="zh-CN" altLang="en-US" sz="2400" dirty="0" smtClean="0"/>
              <a:t>方法。</a:t>
            </a:r>
            <a:r>
              <a:rPr lang="zh-CN" altLang="en-US" sz="2400" dirty="0"/>
              <a:t>目标</a:t>
            </a:r>
            <a:r>
              <a:rPr lang="en-US" altLang="zh-CN" sz="2400" dirty="0"/>
              <a:t>URI</a:t>
            </a:r>
            <a:r>
              <a:rPr lang="zh-CN" altLang="en-US" sz="2400" dirty="0"/>
              <a:t>可用的方式取决于底层协议绑定。 </a:t>
            </a:r>
            <a:endParaRPr lang="zh-CN" altLang="en-US" sz="2400" dirty="0" smtClean="0"/>
          </a:p>
          <a:p>
            <a:pPr lvl="1">
              <a:lnSpc>
                <a:spcPct val="120000"/>
              </a:lnSpc>
              <a:defRPr/>
            </a:pPr>
            <a:r>
              <a:rPr lang="zh-CN" altLang="en-US" sz="1900" dirty="0" smtClean="0"/>
              <a:t>可能</a:t>
            </a:r>
            <a:r>
              <a:rPr lang="zh-CN" altLang="en-US" sz="1900" dirty="0" smtClean="0"/>
              <a:t>把</a:t>
            </a:r>
            <a:r>
              <a:rPr lang="en-US" altLang="zh-CN" sz="1900" dirty="0" smtClean="0"/>
              <a:t>URI</a:t>
            </a:r>
            <a:r>
              <a:rPr lang="zh-CN" altLang="en-US" sz="1900" dirty="0" smtClean="0"/>
              <a:t>包含在</a:t>
            </a:r>
            <a:r>
              <a:rPr lang="en-US" altLang="zh-CN" sz="1900" dirty="0" smtClean="0"/>
              <a:t>SOAP</a:t>
            </a:r>
            <a:r>
              <a:rPr lang="zh-CN" altLang="en-US" sz="1900" dirty="0"/>
              <a:t> </a:t>
            </a:r>
            <a:r>
              <a:rPr lang="en-US" altLang="zh-CN" sz="1900" dirty="0" smtClean="0"/>
              <a:t>header</a:t>
            </a:r>
            <a:r>
              <a:rPr lang="zh-CN" altLang="en-US" sz="1900" dirty="0" smtClean="0"/>
              <a:t> </a:t>
            </a:r>
            <a:r>
              <a:rPr lang="en-US" altLang="zh-CN" sz="1900" dirty="0" smtClean="0"/>
              <a:t>block</a:t>
            </a:r>
            <a:r>
              <a:rPr lang="zh-CN" altLang="en-US" sz="1900" dirty="0" smtClean="0"/>
              <a:t>中</a:t>
            </a:r>
          </a:p>
          <a:p>
            <a:pPr lvl="1">
              <a:lnSpc>
                <a:spcPct val="120000"/>
              </a:lnSpc>
              <a:defRPr/>
            </a:pPr>
            <a:r>
              <a:rPr lang="zh-CN" altLang="en-US" sz="1900" dirty="0" smtClean="0"/>
              <a:t>一些</a:t>
            </a:r>
            <a:r>
              <a:rPr lang="zh-CN" altLang="en-US" sz="1900" dirty="0"/>
              <a:t>协议绑定（例如</a:t>
            </a:r>
            <a:r>
              <a:rPr lang="en-US" altLang="zh-CN" sz="1900" dirty="0"/>
              <a:t>SOAP HTTP</a:t>
            </a:r>
            <a:r>
              <a:rPr lang="zh-CN" altLang="en-US" sz="1900" dirty="0"/>
              <a:t>绑定）提供了一种在</a:t>
            </a:r>
            <a:r>
              <a:rPr lang="en-US" altLang="zh-CN" sz="1900" dirty="0"/>
              <a:t>SOAP</a:t>
            </a:r>
            <a:r>
              <a:rPr lang="zh-CN" altLang="en-US" sz="1900" dirty="0"/>
              <a:t>消息之外携带</a:t>
            </a:r>
            <a:r>
              <a:rPr lang="en-US" altLang="zh-CN" sz="1900" dirty="0"/>
              <a:t>URI</a:t>
            </a:r>
            <a:r>
              <a:rPr lang="zh-CN" altLang="en-US" sz="1900" dirty="0"/>
              <a:t>的</a:t>
            </a:r>
            <a:r>
              <a:rPr lang="zh-CN" altLang="en-US" sz="1900" dirty="0" smtClean="0"/>
              <a:t>机制（可以携带在具体的网络传输协议中）。</a:t>
            </a:r>
            <a:r>
              <a:rPr lang="zh-CN" altLang="en-US" sz="1900" dirty="0"/>
              <a:t>一般来说，协议绑定规范的属性之一必须是对目标</a:t>
            </a:r>
            <a:r>
              <a:rPr lang="en-US" altLang="zh-CN" sz="1900" dirty="0"/>
              <a:t>URI</a:t>
            </a:r>
            <a:r>
              <a:rPr lang="zh-CN" altLang="en-US" sz="1900" dirty="0"/>
              <a:t>作为绑定的一部分的承载方式的</a:t>
            </a:r>
            <a:r>
              <a:rPr lang="zh-CN" altLang="en-US" sz="1900" dirty="0" smtClean="0"/>
              <a:t>描述（</a:t>
            </a:r>
            <a:r>
              <a:rPr lang="en-US" altLang="zh-CN" sz="1900" dirty="0" smtClean="0"/>
              <a:t>URI</a:t>
            </a:r>
            <a:r>
              <a:rPr lang="zh-CN" altLang="en-US" sz="1900" dirty="0" smtClean="0"/>
              <a:t>包含要调用的具体的方式方法的名字）</a:t>
            </a:r>
            <a:endParaRPr lang="en-US" altLang="zh-CN" sz="1900" dirty="0" smtClean="0"/>
          </a:p>
          <a:p>
            <a:pPr>
              <a:lnSpc>
                <a:spcPct val="120000"/>
              </a:lnSpc>
              <a:defRPr/>
            </a:pPr>
            <a:r>
              <a:rPr lang="en-US" altLang="zh-CN" sz="2400" dirty="0"/>
              <a:t>Item4\5:</a:t>
            </a:r>
            <a:r>
              <a:rPr lang="zh-CN" altLang="en-US" sz="2400" dirty="0"/>
              <a:t>确保使用</a:t>
            </a:r>
            <a:r>
              <a:rPr lang="en-US" altLang="zh-CN" sz="2400" dirty="0"/>
              <a:t>SOAP</a:t>
            </a:r>
            <a:r>
              <a:rPr lang="zh-CN" altLang="en-US" sz="2400" dirty="0"/>
              <a:t>的</a:t>
            </a:r>
            <a:r>
              <a:rPr lang="en-US" altLang="zh-CN" sz="2400" dirty="0"/>
              <a:t>RPC</a:t>
            </a:r>
            <a:r>
              <a:rPr lang="zh-CN" altLang="en-US" sz="2400" dirty="0"/>
              <a:t>应用程序可以以与万维网的架构原理相兼容的方式执行此</a:t>
            </a:r>
            <a:r>
              <a:rPr lang="zh-CN" altLang="en-US" sz="2400" dirty="0" smtClean="0"/>
              <a:t>操作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 smtClean="0"/>
              <a:t>Item6:</a:t>
            </a:r>
            <a:r>
              <a:rPr lang="zh-CN" altLang="en-US" sz="2400" dirty="0" smtClean="0"/>
              <a:t>在分布式系统中，对处理调用来说很重要的额外的信息，但是不是标准方法描述的一部分。</a:t>
            </a:r>
            <a:endParaRPr lang="zh-CN" altLang="en-US" sz="2400" dirty="0"/>
          </a:p>
          <a:p>
            <a:pPr>
              <a:lnSpc>
                <a:spcPct val="120000"/>
              </a:lnSpc>
              <a:defRPr/>
            </a:pPr>
            <a:endParaRPr lang="en-US" altLang="zh-CN" sz="1900" dirty="0" smtClean="0"/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04DC0764-2996-4329-9AEE-B466552DE8A7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en-US" altLang="zh-CN" sz="1000" smtClean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811"/>
    </mc:Choice>
    <mc:Fallback xmlns="">
      <p:transition spd="slow" advTm="83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RPC Request</a:t>
            </a:r>
            <a:endParaRPr lang="zh-CN" altLang="en-US" smtClean="0"/>
          </a:p>
        </p:txBody>
      </p:sp>
      <p:sp>
        <p:nvSpPr>
          <p:cNvPr id="10243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CEA874BE-4E0B-4764-A378-8CEB20CFF142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21816" y="1196752"/>
            <a:ext cx="8683848" cy="559537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808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&lt;?xml version='1.0' ?&gt;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env:Envelope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xmlns:env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http://www.w3.org/2003/05/soap-envelope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env:Header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t:transaction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xmlns:t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http://thirdparty.example.org/transaction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env:encodingStyle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http://example.com/encoding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env:mustUnderstand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true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5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t:transaction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env:Header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env:Body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m:chargeReservation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env:encodingStyle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http://www.w3.org/2003/05/soap-encoding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xmlns:m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http://travelcompany.example.org/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m:reservation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xmlns:m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http://travelcompany.example.org/reservation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m:code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FT35ZBQ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m:code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m:reservation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o:creditCard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xmlns:o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http://mycompany.example.com/financial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n:name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http://mycompany.example.com/employees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 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Åke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Jógvan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Øyvind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n:name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o:number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123456789099999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o:number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o:expiration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2005-02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o:expiration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o:creditCard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m:chargeReservation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env:Body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env:Envelope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H="1">
            <a:off x="2124075" y="3009900"/>
            <a:ext cx="1150938" cy="2921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3271838" y="2820988"/>
            <a:ext cx="47529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None/>
            </a:pPr>
            <a:r>
              <a:rPr lang="zh-CN" altLang="zh-CN" sz="1800" dirty="0"/>
              <a:t>过程或方法的名称</a:t>
            </a:r>
            <a:endParaRPr lang="en-US" altLang="zh-CN" sz="1800" dirty="0"/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 flipH="1" flipV="1">
            <a:off x="3271838" y="4106863"/>
            <a:ext cx="727075" cy="188912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3995738" y="4106863"/>
            <a:ext cx="31686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 dirty="0" smtClean="0"/>
              <a:t>2</a:t>
            </a:r>
            <a:r>
              <a:rPr lang="zh-CN" altLang="en-US" sz="1800" dirty="0" smtClean="0"/>
              <a:t>个输入参数</a:t>
            </a:r>
            <a:endParaRPr lang="en-US" altLang="zh-CN" sz="1800" dirty="0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 flipH="1">
            <a:off x="3271838" y="4295775"/>
            <a:ext cx="723900" cy="296863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Line 6"/>
          <p:cNvSpPr>
            <a:spLocks noChangeShapeType="1"/>
          </p:cNvSpPr>
          <p:nvPr/>
        </p:nvSpPr>
        <p:spPr bwMode="auto">
          <a:xfrm flipH="1">
            <a:off x="4932363" y="3573463"/>
            <a:ext cx="401637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5364608" y="3153742"/>
            <a:ext cx="367188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None/>
            </a:pPr>
            <a:r>
              <a:rPr lang="zh-CN" altLang="en-US" sz="1800" dirty="0" smtClean="0"/>
              <a:t>表示</a:t>
            </a:r>
            <a:r>
              <a:rPr lang="zh-CN" altLang="zh-CN" sz="1800" dirty="0" smtClean="0"/>
              <a:t>此元素</a:t>
            </a:r>
            <a:r>
              <a:rPr lang="zh-CN" altLang="zh-CN" sz="1800" dirty="0"/>
              <a:t>的内容已根据</a:t>
            </a:r>
            <a:r>
              <a:rPr lang="zh-CN" altLang="zh-CN" sz="1800" dirty="0" smtClean="0"/>
              <a:t>SOAP</a:t>
            </a:r>
            <a:r>
              <a:rPr lang="zh-CN" altLang="en-US" sz="1800" dirty="0" smtClean="0"/>
              <a:t>标准</a:t>
            </a:r>
            <a:r>
              <a:rPr lang="zh-CN" altLang="zh-CN" sz="1800" dirty="0" smtClean="0"/>
              <a:t>编码</a:t>
            </a:r>
            <a:r>
              <a:rPr lang="zh-CN" altLang="zh-CN" sz="1800" dirty="0"/>
              <a:t>规则进行序列化，其他编码方案可用于应用程序特定的</a:t>
            </a:r>
            <a:r>
              <a:rPr lang="zh-CN" altLang="zh-CN" sz="1800" dirty="0" smtClean="0"/>
              <a:t>数据</a:t>
            </a:r>
            <a:r>
              <a:rPr lang="zh-CN" altLang="en-US" sz="1800" dirty="0" smtClean="0"/>
              <a:t>，将</a:t>
            </a:r>
            <a:r>
              <a:rPr lang="en-US" altLang="zh-CN" sz="1800" dirty="0" smtClean="0"/>
              <a:t>xml</a:t>
            </a:r>
            <a:r>
              <a:rPr lang="zh-CN" altLang="en-US" sz="1800" dirty="0" smtClean="0"/>
              <a:t>转化为</a:t>
            </a:r>
            <a:r>
              <a:rPr lang="en-US" altLang="zh-CN" sz="1800" dirty="0" smtClean="0"/>
              <a:t>local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code</a:t>
            </a:r>
            <a:endParaRPr lang="en-US" altLang="zh-CN" sz="1800" dirty="0"/>
          </a:p>
        </p:txBody>
      </p:sp>
      <p:sp>
        <p:nvSpPr>
          <p:cNvPr id="13" name="Line 6"/>
          <p:cNvSpPr>
            <a:spLocks noChangeShapeType="1"/>
          </p:cNvSpPr>
          <p:nvPr/>
        </p:nvSpPr>
        <p:spPr bwMode="auto">
          <a:xfrm flipH="1">
            <a:off x="4284663" y="2133600"/>
            <a:ext cx="1049337" cy="303213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5376863" y="1556792"/>
            <a:ext cx="3673475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None/>
            </a:pPr>
            <a:r>
              <a:rPr lang="zh-CN" altLang="en-US" sz="1800" dirty="0"/>
              <a:t/>
            </a:r>
            <a:br>
              <a:rPr lang="zh-CN" altLang="en-US" sz="1800" dirty="0"/>
            </a:br>
            <a:r>
              <a:rPr lang="zh-CN" altLang="en-US" sz="1800" dirty="0"/>
              <a:t>该</a:t>
            </a:r>
            <a:r>
              <a:rPr lang="en-US" altLang="zh-CN" sz="1800" dirty="0"/>
              <a:t>URI</a:t>
            </a:r>
            <a:r>
              <a:rPr lang="zh-CN" altLang="en-US" sz="1800" dirty="0"/>
              <a:t>显示了一种自定义的编码方案，它是一种特定于应用程序的决策</a:t>
            </a:r>
            <a:r>
              <a:rPr lang="zh-CN" altLang="en-US" sz="1800" dirty="0" smtClean="0"/>
              <a:t>，以“</a:t>
            </a:r>
            <a:r>
              <a:rPr lang="en-US" altLang="zh-CN" sz="1800" dirty="0" smtClean="0"/>
              <a:t>out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of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band</a:t>
            </a:r>
            <a:r>
              <a:rPr lang="zh-CN" altLang="en-US" sz="1800" dirty="0" smtClean="0"/>
              <a:t>”的方式（与</a:t>
            </a:r>
            <a:r>
              <a:rPr lang="en-US" altLang="zh-CN" sz="1800" dirty="0" smtClean="0"/>
              <a:t>SOAP</a:t>
            </a:r>
            <a:r>
              <a:rPr lang="zh-CN" altLang="en-US" sz="1800" dirty="0" smtClean="0"/>
              <a:t>无关的方式）进行处理</a:t>
            </a:r>
            <a:endParaRPr lang="en-US" altLang="zh-CN" sz="1800" dirty="0"/>
          </a:p>
        </p:txBody>
      </p:sp>
      <p:sp>
        <p:nvSpPr>
          <p:cNvPr id="15" name="Line 6"/>
          <p:cNvSpPr>
            <a:spLocks noChangeShapeType="1"/>
          </p:cNvSpPr>
          <p:nvPr/>
        </p:nvSpPr>
        <p:spPr bwMode="auto">
          <a:xfrm flipH="1">
            <a:off x="1598613" y="1606550"/>
            <a:ext cx="3773487" cy="385763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" name="Text Box 7"/>
          <p:cNvSpPr txBox="1">
            <a:spLocks noChangeArrowheads="1"/>
          </p:cNvSpPr>
          <p:nvPr/>
        </p:nvSpPr>
        <p:spPr bwMode="auto">
          <a:xfrm>
            <a:off x="5373688" y="1126485"/>
            <a:ext cx="36734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None/>
            </a:pPr>
            <a:r>
              <a:rPr lang="zh-CN" altLang="en-US" sz="1800" dirty="0" smtClean="0"/>
              <a:t>分布式</a:t>
            </a:r>
            <a:r>
              <a:rPr lang="zh-CN" altLang="en-US" sz="1800" dirty="0"/>
              <a:t>环境中需要的附加信息，不是正式程序或方法描述的一部分</a:t>
            </a:r>
            <a:endParaRPr lang="en-US" altLang="zh-CN" sz="1800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306"/>
    </mc:Choice>
    <mc:Fallback xmlns="">
      <p:transition spd="slow" advTm="222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 animBg="1"/>
      <p:bldP spid="11" grpId="0" animBg="1"/>
      <p:bldP spid="12" grpId="0"/>
      <p:bldP spid="13" grpId="0" animBg="1"/>
      <p:bldP spid="14" grpId="0"/>
      <p:bldP spid="15" grpId="0" animBg="1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RPC Response</a:t>
            </a:r>
            <a:endParaRPr lang="zh-CN" altLang="en-US" smtClean="0"/>
          </a:p>
        </p:txBody>
      </p:sp>
      <p:sp>
        <p:nvSpPr>
          <p:cNvPr id="12291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9BF2321-CA36-4EFF-B55F-5839EFE956C1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49808" y="1491978"/>
            <a:ext cx="8498656" cy="496135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808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&lt;?xml version='1.0' ?&gt;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env:Envelope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xmlns:env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http://www.w3.org/2003/05/soap-envelope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env:Header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t:transaction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xmlns:t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http://thirdparty.example.org/transaction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env:encodingStyle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http://example.com/encoding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env:mustUnderstand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true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5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t:transaction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env:Header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env:Body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m:chargeReservationResponse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env:encodingStyle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http://www.w3.org/2003/05/soap-encoding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xmlns:m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http://travelcompany.example.org/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m:code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FT35ZBQ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m:code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m:viewAt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http://travelcompany.example.org/reservations?code=FT35ZBQ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m:viewAt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m:chargeReservationResponse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env:Body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env:Envelope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H="1" flipV="1">
            <a:off x="3203575" y="4724400"/>
            <a:ext cx="2282825" cy="7302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5483225" y="4608513"/>
            <a:ext cx="22574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 dirty="0"/>
              <a:t>2 output parameters</a:t>
            </a: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 flipH="1">
            <a:off x="4760913" y="4797425"/>
            <a:ext cx="722312" cy="296863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H="1">
            <a:off x="3203575" y="3509963"/>
            <a:ext cx="2498725" cy="423862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5702300" y="2909888"/>
            <a:ext cx="247332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800" dirty="0" smtClean="0"/>
              <a:t>方法、过程的名称加上</a:t>
            </a:r>
            <a:r>
              <a:rPr lang="en-US" altLang="zh-CN" sz="1800" dirty="0" smtClean="0"/>
              <a:t>Response</a:t>
            </a:r>
            <a:r>
              <a:rPr lang="zh-CN" altLang="en-US" sz="1800" dirty="0" smtClean="0"/>
              <a:t>后缀</a:t>
            </a:r>
            <a:endParaRPr lang="en-US" altLang="zh-CN" sz="1800" dirty="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583"/>
    </mc:Choice>
    <mc:Fallback xmlns="">
      <p:transition spd="slow" advTm="68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7" grpId="0"/>
      <p:bldP spid="8" grpId="0" animBg="1"/>
      <p:bldP spid="9" grpId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RPC Response with “return”</a:t>
            </a:r>
            <a:endParaRPr lang="zh-CN" altLang="en-US" smtClean="0"/>
          </a:p>
        </p:txBody>
      </p:sp>
      <p:sp>
        <p:nvSpPr>
          <p:cNvPr id="14339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12C67930-E6C3-407D-9414-ADFC08D0AB69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51520" y="1556792"/>
            <a:ext cx="8568952" cy="4930581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808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&lt;?xml version='1.0' ?&gt;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env:Envelope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xmlns:env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http://www.w3.org/2003/05/soap-envelope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env:Header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t:transaction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xmlns:t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http://thirdparty.example.org/transaction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env:encodingStyle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http://example.com/encoding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env:mustUnderstand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true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5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t:transaction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env:Header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env:Body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m:chargeReservationResponse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env:encodingStyle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http://www.w3.org/2003/05/soap-encoding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xmlns:rpc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http://www.w3.org/2003/05/soap-rpc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xmlns:m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http://travelcompany.example.org/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"&gt;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rpc:result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2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m:status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rpc:result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m:status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confirmed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m:status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m:code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FT35ZBQ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m:code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m:viewAt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 http://</a:t>
            </a:r>
            <a:r>
              <a:rPr lang="en-US" altLang="zh-CN" sz="12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travelcompany.example.org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/</a:t>
            </a:r>
            <a:r>
              <a:rPr lang="en-US" altLang="zh-CN" sz="12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reservations?code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=FT35ZBQ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 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m:viewAt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 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m:chargeReservationResponse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env:Body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env:Envelope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  <a:ea typeface="宋体" charset="-122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宋体" charset="-122"/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H="1">
            <a:off x="2987675" y="4221163"/>
            <a:ext cx="2328863" cy="360362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5300663" y="2595563"/>
            <a:ext cx="314325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None/>
            </a:pPr>
            <a:r>
              <a:rPr lang="zh-CN" altLang="zh-CN" sz="1800" dirty="0" smtClean="0"/>
              <a:t>“</a:t>
            </a:r>
            <a:r>
              <a:rPr lang="en-US" altLang="zh-CN" sz="1800" dirty="0"/>
              <a:t>return</a:t>
            </a:r>
            <a:r>
              <a:rPr lang="zh-CN" altLang="zh-CN" sz="1800" dirty="0" smtClean="0"/>
              <a:t>”值</a:t>
            </a:r>
            <a:r>
              <a:rPr lang="zh-CN" altLang="en-US" sz="1800" dirty="0"/>
              <a:t>给定一个</a:t>
            </a:r>
            <a:r>
              <a:rPr lang="en-US" altLang="zh-CN" sz="1800" dirty="0" err="1" smtClean="0"/>
              <a:t>QNam</a:t>
            </a:r>
            <a:r>
              <a:rPr lang="en-US" altLang="zh-CN" sz="1800" dirty="0" smtClean="0"/>
              <a:t> e</a:t>
            </a:r>
            <a:r>
              <a:rPr lang="zh-CN" altLang="zh-CN" sz="1800" dirty="0" smtClean="0"/>
              <a:t>，</a:t>
            </a:r>
            <a:r>
              <a:rPr lang="zh-CN" altLang="en-US" sz="1800" dirty="0" smtClean="0"/>
              <a:t>元素</a:t>
            </a:r>
            <a:r>
              <a:rPr lang="zh-CN" altLang="zh-CN" sz="1800" dirty="0" smtClean="0"/>
              <a:t>中</a:t>
            </a:r>
            <a:r>
              <a:rPr lang="zh-CN" altLang="zh-CN" sz="1800" dirty="0"/>
              <a:t>包含实际的返回值</a:t>
            </a:r>
            <a:r>
              <a:rPr lang="zh-CN" altLang="zh-CN" sz="1800" dirty="0" smtClean="0"/>
              <a:t>“</a:t>
            </a:r>
            <a:r>
              <a:rPr lang="en-US" altLang="zh-CN" sz="1800" dirty="0" err="1" smtClean="0"/>
              <a:t>comfirmed</a:t>
            </a:r>
            <a:r>
              <a:rPr lang="zh-CN" altLang="zh-CN" sz="1800" dirty="0" smtClean="0"/>
              <a:t>”</a:t>
            </a:r>
            <a:r>
              <a:rPr lang="zh-CN" altLang="zh-CN" sz="1800" dirty="0"/>
              <a:t>。 </a:t>
            </a:r>
            <a:r>
              <a:rPr lang="zh-CN" altLang="en-US" sz="1800" dirty="0" smtClean="0"/>
              <a:t>元素也可以</a:t>
            </a:r>
            <a:r>
              <a:rPr lang="en-US" altLang="zh-CN" sz="1800" dirty="0" smtClean="0"/>
              <a:t>return</a:t>
            </a:r>
            <a:r>
              <a:rPr lang="zh-CN" altLang="en-US" sz="1800" dirty="0" smtClean="0"/>
              <a:t>一个复杂的数据类型（符合</a:t>
            </a:r>
            <a:r>
              <a:rPr lang="en-US" altLang="zh-CN" sz="1800" dirty="0" smtClean="0"/>
              <a:t>schema</a:t>
            </a:r>
            <a:r>
              <a:rPr lang="zh-CN" altLang="en-US" sz="1800" dirty="0" smtClean="0"/>
              <a:t>）</a:t>
            </a:r>
            <a:endParaRPr lang="en-US" altLang="zh-CN" sz="1800" dirty="0"/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5316538" y="4513718"/>
            <a:ext cx="33702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None/>
            </a:pPr>
            <a:r>
              <a:rPr lang="zh-CN" altLang="en-US" sz="1800" dirty="0" smtClean="0"/>
              <a:t>如果</a:t>
            </a:r>
            <a:r>
              <a:rPr lang="zh-CN" altLang="en-US" sz="1800" dirty="0"/>
              <a:t>不存在</a:t>
            </a:r>
            <a:r>
              <a:rPr lang="zh-CN" altLang="en-US" sz="1800" dirty="0" smtClean="0"/>
              <a:t>，说明返</a:t>
            </a:r>
            <a:r>
              <a:rPr lang="zh-CN" altLang="en-US" sz="1800" dirty="0"/>
              <a:t>回值不存在或者为</a:t>
            </a:r>
            <a:r>
              <a:rPr lang="en-US" altLang="zh-CN" sz="1800" dirty="0"/>
              <a:t>void</a:t>
            </a:r>
            <a:r>
              <a:rPr lang="zh-CN" altLang="en-US" sz="1800" dirty="0"/>
              <a:t>类型</a:t>
            </a:r>
            <a:endParaRPr lang="en-US" altLang="zh-CN" sz="1800" dirty="0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 flipH="1">
            <a:off x="2995613" y="4216400"/>
            <a:ext cx="2328862" cy="35877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690"/>
    </mc:Choice>
    <mc:Fallback xmlns="">
      <p:transition spd="slow" advTm="52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7" grpId="0"/>
      <p:bldP spid="9" grpId="0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RPC </a:t>
            </a:r>
            <a:r>
              <a:rPr lang="zh-CN" altLang="en-US" dirty="0" smtClean="0"/>
              <a:t>与 底层协议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zh-CN" altLang="en-US" sz="2400" dirty="0" smtClean="0"/>
              <a:t>原则</a:t>
            </a:r>
            <a:r>
              <a:rPr lang="zh-CN" altLang="en-US" sz="2400" dirty="0"/>
              <a:t>上，使用</a:t>
            </a:r>
            <a:r>
              <a:rPr lang="en-US" altLang="zh-CN" sz="2400" dirty="0"/>
              <a:t>SOAP for RPC</a:t>
            </a:r>
            <a:r>
              <a:rPr lang="zh-CN" altLang="en-US" sz="2400" dirty="0"/>
              <a:t>独立于传输</a:t>
            </a:r>
            <a:r>
              <a:rPr lang="en-US" altLang="zh-CN" sz="2400" dirty="0"/>
              <a:t>RPC</a:t>
            </a:r>
            <a:r>
              <a:rPr lang="zh-CN" altLang="en-US" sz="2400" dirty="0"/>
              <a:t>调用及其返回的</a:t>
            </a:r>
            <a:r>
              <a:rPr lang="zh-CN" altLang="en-US" sz="2400" dirty="0" smtClean="0"/>
              <a:t>方法</a:t>
            </a:r>
          </a:p>
          <a:p>
            <a:pPr>
              <a:defRPr/>
            </a:pPr>
            <a:r>
              <a:rPr lang="zh-CN" altLang="en-US" sz="2400" dirty="0" smtClean="0"/>
              <a:t>应用</a:t>
            </a:r>
            <a:r>
              <a:rPr lang="zh-CN" altLang="en-US" sz="2400" dirty="0"/>
              <a:t>程序设计人员必须了解为传送</a:t>
            </a:r>
            <a:r>
              <a:rPr lang="en-US" altLang="zh-CN" sz="2400" dirty="0"/>
              <a:t>SOAP RPC</a:t>
            </a:r>
            <a:r>
              <a:rPr lang="zh-CN" altLang="en-US" sz="2400" dirty="0"/>
              <a:t>而选择的特定协议的所有特性，如延迟，同步等</a:t>
            </a:r>
            <a:r>
              <a:rPr lang="zh-CN" altLang="en-US" sz="2400" dirty="0" smtClean="0"/>
              <a:t>。</a:t>
            </a:r>
          </a:p>
          <a:p>
            <a:pPr>
              <a:defRPr/>
            </a:pPr>
            <a:r>
              <a:rPr lang="zh-CN" altLang="en-US" sz="2400" dirty="0" smtClean="0"/>
              <a:t>为了</a:t>
            </a:r>
            <a:r>
              <a:rPr lang="zh-CN" altLang="en-US" sz="2400" dirty="0"/>
              <a:t>将</a:t>
            </a:r>
            <a:r>
              <a:rPr lang="en-US" altLang="zh-CN" sz="2400" dirty="0"/>
              <a:t>SOAP</a:t>
            </a:r>
            <a:r>
              <a:rPr lang="zh-CN" altLang="en-US" sz="2400" dirty="0"/>
              <a:t>请求与响应</a:t>
            </a:r>
            <a:r>
              <a:rPr lang="zh-CN" altLang="en-US" sz="2400" dirty="0" smtClean="0"/>
              <a:t>相关联</a:t>
            </a:r>
          </a:p>
          <a:p>
            <a:pPr lvl="1">
              <a:defRPr/>
            </a:pPr>
            <a:r>
              <a:rPr lang="zh-CN" altLang="en-US" sz="2000" dirty="0" smtClean="0"/>
              <a:t>支持</a:t>
            </a:r>
            <a:r>
              <a:rPr lang="en-US" altLang="zh-CN" sz="2000" dirty="0"/>
              <a:t>SOAP Request-Response MEP</a:t>
            </a:r>
            <a:r>
              <a:rPr lang="zh-CN" altLang="en-US" sz="2000" dirty="0"/>
              <a:t>（例如</a:t>
            </a:r>
            <a:r>
              <a:rPr lang="en-US" altLang="zh-CN" sz="2000" dirty="0"/>
              <a:t>HTTP</a:t>
            </a:r>
            <a:r>
              <a:rPr lang="zh-CN" altLang="en-US" sz="2000" dirty="0"/>
              <a:t>绑定）的协议绑定可以提供请求和</a:t>
            </a:r>
            <a:r>
              <a:rPr lang="zh-CN" altLang="en-US" sz="2000" dirty="0" smtClean="0"/>
              <a:t>响应之间的关联</a:t>
            </a:r>
          </a:p>
          <a:p>
            <a:pPr lvl="1">
              <a:defRPr/>
            </a:pPr>
            <a:r>
              <a:rPr lang="zh-CN" altLang="en-US" sz="2000" dirty="0" smtClean="0"/>
              <a:t>为了</a:t>
            </a:r>
            <a:r>
              <a:rPr lang="zh-CN" altLang="en-US" sz="2000" dirty="0"/>
              <a:t>使</a:t>
            </a:r>
            <a:r>
              <a:rPr lang="en-US" altLang="zh-CN" sz="2000" dirty="0"/>
              <a:t>RPC</a:t>
            </a:r>
            <a:r>
              <a:rPr lang="zh-CN" altLang="en-US" sz="2000" dirty="0"/>
              <a:t>独立于</a:t>
            </a:r>
            <a:r>
              <a:rPr lang="zh-CN" altLang="en-US" sz="2000" dirty="0" smtClean="0"/>
              <a:t>任何底层传输</a:t>
            </a:r>
            <a:r>
              <a:rPr lang="zh-CN" altLang="en-US" sz="2000" dirty="0"/>
              <a:t>机制，基于</a:t>
            </a:r>
            <a:r>
              <a:rPr lang="en-US" altLang="zh-CN" sz="2000" dirty="0"/>
              <a:t>RPC</a:t>
            </a:r>
            <a:r>
              <a:rPr lang="zh-CN" altLang="en-US" sz="2000" dirty="0"/>
              <a:t>的应用程序的设计者可以选择将</a:t>
            </a:r>
            <a:r>
              <a:rPr lang="zh-CN" altLang="en-US" sz="2000" dirty="0" smtClean="0"/>
              <a:t>与调用及其</a:t>
            </a:r>
            <a:r>
              <a:rPr lang="zh-CN" altLang="en-US" sz="2000" dirty="0"/>
              <a:t>返回相关联的相关</a:t>
            </a:r>
            <a:r>
              <a:rPr lang="en-US" altLang="zh-CN" sz="2000" dirty="0"/>
              <a:t>ID</a:t>
            </a:r>
            <a:r>
              <a:rPr lang="zh-CN" altLang="en-US" sz="2000" dirty="0"/>
              <a:t>放在</a:t>
            </a:r>
            <a:r>
              <a:rPr lang="en-US" altLang="zh-CN" sz="2000" dirty="0"/>
              <a:t>SOAP</a:t>
            </a:r>
            <a:r>
              <a:rPr lang="zh-CN" altLang="en-US" sz="2000" dirty="0"/>
              <a:t>头中</a:t>
            </a:r>
            <a:endParaRPr lang="en-US" altLang="zh-CN" sz="2000" dirty="0" smtClean="0"/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61BA5F02-5300-498A-A540-5C71752A2B4F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zh-CN" sz="100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002"/>
    </mc:Choice>
    <mc:Fallback xmlns="">
      <p:transition spd="slow" advTm="181002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|11.4|18|88.8|42.6|1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5|21.2|23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1|19.3|14.1"/>
</p:tagLst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1"/>
          </a:buClr>
          <a:buSzTx/>
          <a:buFont typeface="Wingdings" pitchFamily="2" charset="2"/>
          <a:buChar char="l"/>
          <a:tabLst/>
          <a:defRPr kumimoji="0" lang="zh-CN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1"/>
          </a:buClr>
          <a:buSzTx/>
          <a:buFont typeface="Wingdings" pitchFamily="2" charset="2"/>
          <a:buChar char="l"/>
          <a:tabLst/>
          <a:defRPr kumimoji="0" lang="zh-CN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33369</TotalTime>
  <Words>1379</Words>
  <Application>Microsoft Macintosh PowerPoint</Application>
  <PresentationFormat>全屏显示(4:3)</PresentationFormat>
  <Paragraphs>138</Paragraphs>
  <Slides>7</Slides>
  <Notes>7</Notes>
  <HiddenSlides>0</HiddenSlides>
  <MMClips>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Times New Roman</vt:lpstr>
      <vt:lpstr>Wingdings</vt:lpstr>
      <vt:lpstr>宋体</vt:lpstr>
      <vt:lpstr>Arial</vt:lpstr>
      <vt:lpstr>Watermark</vt:lpstr>
      <vt:lpstr>Remote Procedure Calls SOAP 1.2  Mainly based on  W3C Recommendation part 0</vt:lpstr>
      <vt:lpstr>Remote Procedure Calls (1/2)</vt:lpstr>
      <vt:lpstr>Remote Procedure Calls (2/2)</vt:lpstr>
      <vt:lpstr>RPC Request</vt:lpstr>
      <vt:lpstr>RPC Response</vt:lpstr>
      <vt:lpstr>RPC Response with “return”</vt:lpstr>
      <vt:lpstr>RPC 与 底层协议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贝佳</dc:creator>
  <cp:lastModifiedBy>Microsoft Office 用户</cp:lastModifiedBy>
  <cp:revision>645</cp:revision>
  <dcterms:created xsi:type="dcterms:W3CDTF">2008-04-16T11:36:22Z</dcterms:created>
  <dcterms:modified xsi:type="dcterms:W3CDTF">2017-04-28T01:58:22Z</dcterms:modified>
</cp:coreProperties>
</file>